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2" r:id="rId1"/>
  </p:sldMasterIdLst>
  <p:notesMasterIdLst>
    <p:notesMasterId r:id="rId55"/>
  </p:notesMasterIdLst>
  <p:sldIdLst>
    <p:sldId id="258" r:id="rId2"/>
    <p:sldId id="320" r:id="rId3"/>
    <p:sldId id="260" r:id="rId4"/>
    <p:sldId id="259" r:id="rId5"/>
    <p:sldId id="314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72" r:id="rId14"/>
    <p:sldId id="275" r:id="rId15"/>
    <p:sldId id="274" r:id="rId16"/>
    <p:sldId id="267" r:id="rId17"/>
    <p:sldId id="268" r:id="rId18"/>
    <p:sldId id="276" r:id="rId19"/>
    <p:sldId id="269" r:id="rId20"/>
    <p:sldId id="277" r:id="rId21"/>
    <p:sldId id="278" r:id="rId22"/>
    <p:sldId id="279" r:id="rId23"/>
    <p:sldId id="315" r:id="rId24"/>
    <p:sldId id="280" r:id="rId25"/>
    <p:sldId id="281" r:id="rId26"/>
    <p:sldId id="282" r:id="rId27"/>
    <p:sldId id="288" r:id="rId28"/>
    <p:sldId id="290" r:id="rId29"/>
    <p:sldId id="291" r:id="rId30"/>
    <p:sldId id="289" r:id="rId31"/>
    <p:sldId id="295" r:id="rId32"/>
    <p:sldId id="292" r:id="rId33"/>
    <p:sldId id="293" r:id="rId34"/>
    <p:sldId id="296" r:id="rId35"/>
    <p:sldId id="317" r:id="rId36"/>
    <p:sldId id="297" r:id="rId37"/>
    <p:sldId id="298" r:id="rId38"/>
    <p:sldId id="31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11" r:id="rId49"/>
    <p:sldId id="308" r:id="rId50"/>
    <p:sldId id="312" r:id="rId51"/>
    <p:sldId id="313" r:id="rId52"/>
    <p:sldId id="319" r:id="rId53"/>
    <p:sldId id="257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6D8"/>
    <a:srgbClr val="FF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65A8D-A86E-40B0-A78D-EBE62CD31BF3}" type="datetimeFigureOut">
              <a:rPr lang="ko-KR" altLang="en-US" smtClean="0"/>
              <a:t>2023-08-22 (Tue)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454D6-1200-4757-A945-A6C3F2F88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5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_PIN_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293096"/>
            <a:ext cx="8640000" cy="3600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2023.xx.xx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5013096"/>
            <a:ext cx="8640000" cy="360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/>
              <a:t>작성자</a:t>
            </a:r>
            <a:r>
              <a:rPr lang="en-US" altLang="ko-KR"/>
              <a:t>(</a:t>
            </a:r>
            <a:r>
              <a:rPr lang="ko-KR" altLang="en-US"/>
              <a:t>이메일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 hasCustomPrompt="1"/>
          </p:nvPr>
        </p:nvSpPr>
        <p:spPr>
          <a:xfrm>
            <a:off x="1776000" y="4653096"/>
            <a:ext cx="8640000" cy="3600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r>
              <a:rPr lang="en-US" altLang="ko-KR" dirty="0"/>
              <a:t>Power Information Network LAB.</a:t>
            </a:r>
          </a:p>
        </p:txBody>
      </p:sp>
    </p:spTree>
    <p:extLst>
      <p:ext uri="{BB962C8B-B14F-4D97-AF65-F5344CB8AC3E}">
        <p14:creationId xmlns:p14="http://schemas.microsoft.com/office/powerpoint/2010/main" val="644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여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85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08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잘 안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95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(제목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447800"/>
            <a:ext cx="10972800" cy="493004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1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(비교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35114"/>
            <a:ext cx="5386917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7" y="1535114"/>
            <a:ext cx="5389033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42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(캡션 있는 콘텐츠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</p:spPr>
        <p:txBody>
          <a:bodyPr anchor="b"/>
          <a:lstStyle>
            <a:lvl1pPr algn="l">
              <a:lnSpc>
                <a:spcPct val="100000"/>
              </a:lnSpc>
              <a:defRPr sz="2400" b="1" baseline="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(캡션 있는 그림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98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(제목 및 세로 텍스트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6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((Unused) 1_Title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051563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286" y="4678224"/>
            <a:ext cx="7862956" cy="945336"/>
          </a:xfrm>
          <a:effectLst>
            <a:outerShdw blurRad="12700" dist="12700" dir="5400000" algn="ctr" rotWithShape="0">
              <a:schemeClr val="tx1">
                <a:alpha val="50000"/>
              </a:schemeClr>
            </a:outerShdw>
          </a:effectLst>
        </p:spPr>
        <p:txBody>
          <a:bodyPr lIns="0" tIns="0" rIns="0" bIns="0" anchor="ctr" anchorCtr="0">
            <a:noAutofit/>
          </a:bodyPr>
          <a:lstStyle>
            <a:lvl1pPr algn="l">
              <a:lnSpc>
                <a:spcPts val="3840"/>
              </a:lnSpc>
              <a:defRPr lang="en-US" sz="4800" dirty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88" y="5715000"/>
            <a:ext cx="11410555" cy="739670"/>
          </a:xfrm>
        </p:spPr>
        <p:txBody>
          <a:bodyPr lIns="0" tIns="0" rIns="0" bIns="0" anchor="b">
            <a:noAutofit/>
          </a:bodyPr>
          <a:lstStyle>
            <a:lvl1pPr marL="411480" marR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1">
                    <a:lumMod val="65000"/>
                  </a:schemeClr>
                </a:solidFill>
                <a:effectLst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411480" marR="0" lvl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3360" b="0" i="0" u="none" strike="noStrike" kern="1200" cap="none" spc="0" normalizeH="0" baseline="0" noProof="0">
                <a:ln>
                  <a:noFill/>
                </a:ln>
                <a:solidFill>
                  <a:srgbClr val="80808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클릭하여 마스터 부제목 스타일 편집</a:t>
            </a:r>
            <a:endParaRPr kumimoji="0" lang="en-US" sz="3360" b="0" i="0" u="none" strike="noStrike" kern="1200" cap="none" spc="0" normalizeH="0" baseline="0" noProof="0" dirty="0">
              <a:ln>
                <a:noFill/>
              </a:ln>
              <a:solidFill>
                <a:srgbClr val="80808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287" y="2606040"/>
            <a:ext cx="2692400" cy="17830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052" y="2606041"/>
            <a:ext cx="1595120" cy="1764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2606041"/>
            <a:ext cx="1584960" cy="17647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2763" y="2613661"/>
            <a:ext cx="165608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_PIN_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434413"/>
            <a:ext cx="8640000" cy="36004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2023.xx.xx.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4794453"/>
            <a:ext cx="8640000" cy="3600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 dirty="0"/>
              <a:t>작성자 </a:t>
            </a:r>
            <a:r>
              <a:rPr lang="en-US" altLang="ko-KR" dirty="0"/>
              <a:t>(</a:t>
            </a:r>
            <a:r>
              <a:rPr lang="ko-KR" altLang="en-US" dirty="0"/>
              <a:t>이메일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982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0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큰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93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_제목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397035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837277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16068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787754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2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FF047B-5D16-5328-7EA8-657C8CEA26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7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_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A661639-B420-F11C-E6DC-688451F1DB53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58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감사합니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3" y="2782669"/>
            <a:ext cx="11101249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vl="0" indent="0" algn="ctr">
              <a:spcBef>
                <a:spcPct val="20000"/>
              </a:spcBef>
              <a:buSzPct val="100000"/>
              <a:buFontTx/>
              <a:buNone/>
              <a:defRPr sz="3600" b="1" baseline="0">
                <a:solidFill>
                  <a:schemeClr val="tx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500" b="1">
                <a:latin typeface="+mn-ea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300" b="1">
                <a:latin typeface="+mn-ea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300" b="1">
                <a:latin typeface="+mn-ea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300" b="1">
                <a:latin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lvl="0"/>
            <a:r>
              <a:rPr lang="ko-KR" altLang="en-US" sz="4000" noProof="0" dirty="0">
                <a:solidFill>
                  <a:schemeClr val="accent1">
                    <a:lumMod val="50000"/>
                  </a:schemeClr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200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35101"/>
            <a:ext cx="10972800" cy="48895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ko-KR" altLang="en-US" sz="4320" b="0" i="0" u="none" strike="noStrike" kern="1200" cap="none" spc="0" normalizeH="0" baseline="0" noProof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마스터 제목 스타일 편집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6503652"/>
            <a:ext cx="12204700" cy="36124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101600" y="6454056"/>
            <a:ext cx="4572000" cy="365125"/>
          </a:xfrm>
          <a:prstGeom prst="rect">
            <a:avLst/>
          </a:prstGeom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08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77D98-EF84-479F-B0A6-B3152D61A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98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9" r:id="rId2"/>
    <p:sldLayoutId id="2147483774" r:id="rId3"/>
    <p:sldLayoutId id="2147483894" r:id="rId4"/>
    <p:sldLayoutId id="2147483775" r:id="rId5"/>
    <p:sldLayoutId id="2147483893" r:id="rId6"/>
    <p:sldLayoutId id="2147483900" r:id="rId7"/>
    <p:sldLayoutId id="2147483901" r:id="rId8"/>
    <p:sldLayoutId id="2147483779" r:id="rId9"/>
    <p:sldLayoutId id="2147483895" r:id="rId10"/>
    <p:sldLayoutId id="2147483896" r:id="rId11"/>
    <p:sldLayoutId id="2147483897" r:id="rId12"/>
    <p:sldLayoutId id="2147483778" r:id="rId13"/>
    <p:sldLayoutId id="2147483777" r:id="rId14"/>
    <p:sldLayoutId id="2147483780" r:id="rId15"/>
    <p:sldLayoutId id="2147483781" r:id="rId16"/>
    <p:sldLayoutId id="2147483782" r:id="rId17"/>
    <p:sldLayoutId id="2147483773" r:id="rId1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  <p:txStyles>
    <p:titleStyle>
      <a:lvl1pPr algn="l" defTabSz="548640" rtl="0" eaLnBrk="1" latinLnBrk="1" hangingPunct="1">
        <a:lnSpc>
          <a:spcPts val="4320"/>
        </a:lnSpc>
        <a:spcBef>
          <a:spcPct val="0"/>
        </a:spcBef>
        <a:buNone/>
        <a:defRPr sz="3840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50520" indent="-350520" algn="l" defTabSz="54864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1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1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1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9FD5-E5F4-4847-A036-17F3EF627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Using Jira Software for Collaboration</a:t>
            </a:r>
            <a:endParaRPr lang="ko-KR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186A3-3CFC-9056-3CE9-36690BD8DB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2023-08-23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24AAD0-9197-4434-5484-3E50387A09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김호중</a:t>
            </a:r>
            <a:r>
              <a:rPr lang="en-US" altLang="ko-KR" dirty="0"/>
              <a:t> (hotteok@skuniv.ac.kr)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16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Sign in to 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D34EAA-5E27-4D7B-812A-C28AA5220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118" y="1435100"/>
            <a:ext cx="5709763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87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60EE24-6AA6-4544-A090-22F1AFEB4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862860-8385-42BC-B0B8-33018501B5EB}"/>
              </a:ext>
            </a:extLst>
          </p:cNvPr>
          <p:cNvSpPr/>
          <p:nvPr/>
        </p:nvSpPr>
        <p:spPr>
          <a:xfrm>
            <a:off x="2927758" y="1929468"/>
            <a:ext cx="411060" cy="2600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67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9EDB6D-15B0-409A-B47F-43B87BC54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7D1C56-105E-434B-8C56-54F3133AE9E9}"/>
              </a:ext>
            </a:extLst>
          </p:cNvPr>
          <p:cNvSpPr/>
          <p:nvPr/>
        </p:nvSpPr>
        <p:spPr>
          <a:xfrm>
            <a:off x="2944536" y="4135772"/>
            <a:ext cx="1551963" cy="2097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4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A107A9B-6E77-49CE-9938-C46C491F7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E370B1-213B-42F7-BCE7-1CAD5A679AD7}"/>
              </a:ext>
            </a:extLst>
          </p:cNvPr>
          <p:cNvSpPr txBox="1"/>
          <p:nvPr/>
        </p:nvSpPr>
        <p:spPr>
          <a:xfrm>
            <a:off x="5909248" y="2685597"/>
            <a:ext cx="317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Kanban is like a subset of Scrum</a:t>
            </a:r>
            <a:endParaRPr lang="ko-KR" alt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F94761-AA39-4C7A-9E68-01C33067CFCA}"/>
              </a:ext>
            </a:extLst>
          </p:cNvPr>
          <p:cNvSpPr/>
          <p:nvPr/>
        </p:nvSpPr>
        <p:spPr>
          <a:xfrm>
            <a:off x="4580389" y="3601736"/>
            <a:ext cx="4236440" cy="7605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67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6E7F32-8111-45F6-8900-2B86C9C55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DD440-BDF1-4E60-B5B5-1979D4CBE372}"/>
              </a:ext>
            </a:extLst>
          </p:cNvPr>
          <p:cNvSpPr/>
          <p:nvPr/>
        </p:nvSpPr>
        <p:spPr>
          <a:xfrm>
            <a:off x="8380602" y="6056851"/>
            <a:ext cx="545283" cy="2265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5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FDADD5-4673-4FE4-AA54-F32C3DC64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16700D9-831B-49FB-BCAF-2642C2A2B518}"/>
              </a:ext>
            </a:extLst>
          </p:cNvPr>
          <p:cNvSpPr/>
          <p:nvPr/>
        </p:nvSpPr>
        <p:spPr>
          <a:xfrm>
            <a:off x="3993160" y="5989320"/>
            <a:ext cx="2063691" cy="2520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51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D203275-C81A-4788-9F13-E6780D08F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7B0C990-36D9-4491-BB96-80188188D6E4}"/>
              </a:ext>
            </a:extLst>
          </p:cNvPr>
          <p:cNvSpPr/>
          <p:nvPr/>
        </p:nvSpPr>
        <p:spPr>
          <a:xfrm>
            <a:off x="3699546" y="3582098"/>
            <a:ext cx="2030136" cy="9982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D1202B-4FD0-4A4E-B42E-21DE843A2B1E}"/>
              </a:ext>
            </a:extLst>
          </p:cNvPr>
          <p:cNvSpPr/>
          <p:nvPr/>
        </p:nvSpPr>
        <p:spPr>
          <a:xfrm>
            <a:off x="7759816" y="5234730"/>
            <a:ext cx="352337" cy="2600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21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4E46BF-5D87-4CD8-B32F-3D4F1ACC6C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801" y="1435100"/>
            <a:ext cx="8312398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E234327-43F9-46D5-B61A-19C93CA6E31F}"/>
              </a:ext>
            </a:extLst>
          </p:cNvPr>
          <p:cNvSpPr/>
          <p:nvPr/>
        </p:nvSpPr>
        <p:spPr>
          <a:xfrm>
            <a:off x="8112154" y="4790114"/>
            <a:ext cx="377504" cy="2516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31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BE0C24-FE02-48F0-86F1-248CCDB74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BE4557-AFA9-418B-9B81-F65A25E17BEC}"/>
              </a:ext>
            </a:extLst>
          </p:cNvPr>
          <p:cNvSpPr/>
          <p:nvPr/>
        </p:nvSpPr>
        <p:spPr>
          <a:xfrm>
            <a:off x="6878972" y="4639112"/>
            <a:ext cx="570452" cy="2265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DDDCDC-336E-4625-9AFA-55074CF5A8D0}"/>
              </a:ext>
            </a:extLst>
          </p:cNvPr>
          <p:cNvSpPr/>
          <p:nvPr/>
        </p:nvSpPr>
        <p:spPr>
          <a:xfrm>
            <a:off x="1870745" y="5771626"/>
            <a:ext cx="1954635" cy="4110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33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Jira project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689911-92D4-4504-88B0-CE3CECAA8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801" y="1435100"/>
            <a:ext cx="8312398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BE2511-B8C1-4257-B159-FC948551B9E1}"/>
              </a:ext>
            </a:extLst>
          </p:cNvPr>
          <p:cNvSpPr/>
          <p:nvPr/>
        </p:nvSpPr>
        <p:spPr>
          <a:xfrm flipH="1" flipV="1">
            <a:off x="5402510" y="4739779"/>
            <a:ext cx="693490" cy="1929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10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35F9A-A3FE-C717-96C1-4C89AE6F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896AA-3CE1-043A-0FD4-44E66944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Atlassian</a:t>
            </a:r>
          </a:p>
          <a:p>
            <a:r>
              <a:rPr lang="en-US" altLang="ko-KR" dirty="0"/>
              <a:t>Enter to Jira</a:t>
            </a:r>
          </a:p>
          <a:p>
            <a:pPr lvl="1"/>
            <a:r>
              <a:rPr lang="en-US" altLang="ko-KR" dirty="0"/>
              <a:t>Sign in to Jira</a:t>
            </a:r>
          </a:p>
          <a:p>
            <a:pPr lvl="1"/>
            <a:r>
              <a:rPr lang="en-US" altLang="ko-KR" dirty="0"/>
              <a:t>Create Jira project</a:t>
            </a:r>
          </a:p>
          <a:p>
            <a:pPr lvl="1"/>
            <a:r>
              <a:rPr lang="en-US" altLang="ko-KR" dirty="0"/>
              <a:t>Explore Jira</a:t>
            </a:r>
          </a:p>
          <a:p>
            <a:r>
              <a:rPr lang="en-US" altLang="ko-KR" dirty="0"/>
              <a:t>Be a “Jira”</a:t>
            </a:r>
          </a:p>
          <a:p>
            <a:pPr lvl="1"/>
            <a:r>
              <a:rPr lang="en-US" altLang="ko-KR" dirty="0"/>
              <a:t>How Jira works</a:t>
            </a:r>
          </a:p>
          <a:p>
            <a:pPr lvl="1"/>
            <a:r>
              <a:rPr lang="en-US" altLang="ko-KR" dirty="0"/>
              <a:t>How we’re to use it</a:t>
            </a:r>
          </a:p>
          <a:p>
            <a:pPr lvl="1"/>
            <a:r>
              <a:rPr lang="en-US" altLang="ko-KR" dirty="0"/>
              <a:t>How to use Jira</a:t>
            </a:r>
          </a:p>
          <a:p>
            <a:pPr lvl="1"/>
            <a:r>
              <a:rPr lang="en-US" altLang="ko-KR" dirty="0"/>
              <a:t>For later usage</a:t>
            </a:r>
          </a:p>
          <a:p>
            <a:pPr lvl="1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2BB14-EFDE-8962-41A8-22F064EFB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3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Explore 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D49A8C-EF6B-45D7-B6E4-752A52F94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D60D2D3-40AC-4602-8B06-23674484AFDC}"/>
              </a:ext>
            </a:extLst>
          </p:cNvPr>
          <p:cNvSpPr/>
          <p:nvPr/>
        </p:nvSpPr>
        <p:spPr>
          <a:xfrm>
            <a:off x="2820960" y="2994869"/>
            <a:ext cx="6306262" cy="15184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C7D8C5-7527-4810-8305-0CE5664D5AF2}"/>
              </a:ext>
            </a:extLst>
          </p:cNvPr>
          <p:cNvSpPr/>
          <p:nvPr/>
        </p:nvSpPr>
        <p:spPr>
          <a:xfrm>
            <a:off x="1512277" y="2709644"/>
            <a:ext cx="1113477" cy="6291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26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Explore 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FC5E07-4AB8-4D0D-B32F-73112ED237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2277" y="1435100"/>
            <a:ext cx="9167445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D8B0FC-AD21-48DF-B93F-7399C3320BB3}"/>
              </a:ext>
            </a:extLst>
          </p:cNvPr>
          <p:cNvSpPr/>
          <p:nvPr/>
        </p:nvSpPr>
        <p:spPr>
          <a:xfrm>
            <a:off x="1512277" y="2709644"/>
            <a:ext cx="1113477" cy="6291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50A2B-FC72-4695-A5DA-B5C6CA9615F3}"/>
              </a:ext>
            </a:extLst>
          </p:cNvPr>
          <p:cNvSpPr/>
          <p:nvPr/>
        </p:nvSpPr>
        <p:spPr>
          <a:xfrm>
            <a:off x="2818701" y="2929156"/>
            <a:ext cx="7675927" cy="23894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54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Explore 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22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B252F2E-EC0A-4328-987D-26B1C2A07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C6A07B6-73B0-4ADC-BDBA-2698BE8BC0A9}"/>
              </a:ext>
            </a:extLst>
          </p:cNvPr>
          <p:cNvSpPr/>
          <p:nvPr/>
        </p:nvSpPr>
        <p:spPr>
          <a:xfrm>
            <a:off x="1512277" y="2709644"/>
            <a:ext cx="1113477" cy="6291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89E51C-C894-4BE6-A218-C8EB4B040B0B}"/>
              </a:ext>
            </a:extLst>
          </p:cNvPr>
          <p:cNvSpPr/>
          <p:nvPr/>
        </p:nvSpPr>
        <p:spPr>
          <a:xfrm>
            <a:off x="2835479" y="3036815"/>
            <a:ext cx="4068660" cy="2860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25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C9DC4-BBEA-BA93-E511-D328DDDF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 a “Jira”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613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Jira works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1026" name="Picture 2" descr="Not only epics and stories: understanding Jira issue types">
            <a:extLst>
              <a:ext uri="{FF2B5EF4-FFF2-40B4-BE49-F238E27FC236}">
                <a16:creationId xmlns:a16="http://schemas.microsoft.com/office/drawing/2014/main" id="{75C2DA44-501E-42A9-B507-7F4C47E8EF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17650"/>
            <a:ext cx="109728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32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956BD82-4FC8-4544-A2AF-9AE463A462BC}"/>
              </a:ext>
            </a:extLst>
          </p:cNvPr>
          <p:cNvSpPr/>
          <p:nvPr/>
        </p:nvSpPr>
        <p:spPr>
          <a:xfrm>
            <a:off x="7670334" y="4791267"/>
            <a:ext cx="2555846" cy="113974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88DAD52-14DE-4E58-9F8C-8DBE8EC17D43}"/>
              </a:ext>
            </a:extLst>
          </p:cNvPr>
          <p:cNvSpPr/>
          <p:nvPr/>
        </p:nvSpPr>
        <p:spPr>
          <a:xfrm>
            <a:off x="2281806" y="4791267"/>
            <a:ext cx="5226341" cy="113974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Jira works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66C443-A26F-4439-9437-EC7AD99C4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Epic : </a:t>
            </a:r>
            <a:r>
              <a:rPr lang="ko-KR" altLang="en-US" dirty="0"/>
              <a:t>여러 스프린트 또는 장기간에 걸쳐 완료해야 하는 대규모 작업</a:t>
            </a:r>
            <a:endParaRPr lang="en-US" altLang="ko-KR" dirty="0"/>
          </a:p>
          <a:p>
            <a:r>
              <a:rPr lang="en-US" altLang="ko-KR" dirty="0"/>
              <a:t>Story : </a:t>
            </a:r>
            <a:r>
              <a:rPr lang="ko-KR" altLang="en-US" dirty="0"/>
              <a:t>엔드 유저 관점에서 쓰여진 간단한 요구 사항 </a:t>
            </a:r>
            <a:r>
              <a:rPr lang="en-US" altLang="ko-KR" dirty="0"/>
              <a:t>(User Story)</a:t>
            </a:r>
          </a:p>
          <a:p>
            <a:r>
              <a:rPr lang="en-US" altLang="ko-KR" dirty="0"/>
              <a:t>Task : </a:t>
            </a:r>
            <a:r>
              <a:rPr lang="ko-KR" altLang="en-US" dirty="0"/>
              <a:t>스토리를 완료하기 위해 개발자가 작업해야 하는 단위 작업</a:t>
            </a:r>
            <a:endParaRPr lang="en-US" altLang="ko-KR" dirty="0"/>
          </a:p>
          <a:p>
            <a:r>
              <a:rPr lang="en-US" altLang="ko-KR" dirty="0"/>
              <a:t>Sprint : </a:t>
            </a:r>
            <a:r>
              <a:rPr lang="ko-KR" altLang="en-US" dirty="0"/>
              <a:t>팀이 백로그의 작업을 완료하는 고정된 기간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E0765F-7A8F-4E4C-915C-75EA445FA302}"/>
              </a:ext>
            </a:extLst>
          </p:cNvPr>
          <p:cNvSpPr/>
          <p:nvPr/>
        </p:nvSpPr>
        <p:spPr>
          <a:xfrm>
            <a:off x="2365696" y="4362276"/>
            <a:ext cx="7771002" cy="358558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Epic</a:t>
            </a:r>
            <a:endParaRPr lang="ko-KR" altLang="en-US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AC477F8-85CE-439A-9EE7-4EF967591EF5}"/>
              </a:ext>
            </a:extLst>
          </p:cNvPr>
          <p:cNvSpPr/>
          <p:nvPr/>
        </p:nvSpPr>
        <p:spPr>
          <a:xfrm>
            <a:off x="2365696" y="4910949"/>
            <a:ext cx="2351714" cy="35855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Story</a:t>
            </a:r>
            <a:endParaRPr lang="ko-KR" altLang="en-US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F062A9A-AE17-49BC-8911-FFCD1C1C6341}"/>
              </a:ext>
            </a:extLst>
          </p:cNvPr>
          <p:cNvSpPr/>
          <p:nvPr/>
        </p:nvSpPr>
        <p:spPr>
          <a:xfrm>
            <a:off x="5075340" y="4910949"/>
            <a:ext cx="2351714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Task</a:t>
            </a:r>
            <a:endParaRPr lang="ko-KR" alt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E9BEF6E-1761-4CB4-85D1-9E42E27F3CB5}"/>
              </a:ext>
            </a:extLst>
          </p:cNvPr>
          <p:cNvSpPr/>
          <p:nvPr/>
        </p:nvSpPr>
        <p:spPr>
          <a:xfrm>
            <a:off x="7784984" y="4910949"/>
            <a:ext cx="2351714" cy="358558"/>
          </a:xfrm>
          <a:prstGeom prst="roundRect">
            <a:avLst/>
          </a:prstGeom>
          <a:solidFill>
            <a:srgbClr val="FF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Bug</a:t>
            </a:r>
            <a:endParaRPr lang="ko-KR" alt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4422E8A-E922-4493-99C6-E2FF689AEB25}"/>
              </a:ext>
            </a:extLst>
          </p:cNvPr>
          <p:cNvSpPr/>
          <p:nvPr/>
        </p:nvSpPr>
        <p:spPr>
          <a:xfrm>
            <a:off x="2365696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6FE36AF-B815-4BC1-A763-A5EE038289B3}"/>
              </a:ext>
            </a:extLst>
          </p:cNvPr>
          <p:cNvSpPr/>
          <p:nvPr/>
        </p:nvSpPr>
        <p:spPr>
          <a:xfrm>
            <a:off x="3610063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1DF5137-CCF9-4F56-8823-C85B2D93E3A6}"/>
              </a:ext>
            </a:extLst>
          </p:cNvPr>
          <p:cNvSpPr/>
          <p:nvPr/>
        </p:nvSpPr>
        <p:spPr>
          <a:xfrm>
            <a:off x="5075340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0FCA0CA-C5B2-43D3-BF6E-E308BC3A3B6C}"/>
              </a:ext>
            </a:extLst>
          </p:cNvPr>
          <p:cNvSpPr/>
          <p:nvPr/>
        </p:nvSpPr>
        <p:spPr>
          <a:xfrm>
            <a:off x="6319707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A7703C8-7C74-4354-A2DA-04D35825B5B9}"/>
              </a:ext>
            </a:extLst>
          </p:cNvPr>
          <p:cNvSpPr/>
          <p:nvPr/>
        </p:nvSpPr>
        <p:spPr>
          <a:xfrm>
            <a:off x="7784984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FB57D25-F270-4FB7-A735-0153CB68396D}"/>
              </a:ext>
            </a:extLst>
          </p:cNvPr>
          <p:cNvSpPr/>
          <p:nvPr/>
        </p:nvSpPr>
        <p:spPr>
          <a:xfrm>
            <a:off x="9029351" y="5459622"/>
            <a:ext cx="1107347" cy="35855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50F1E762-EC20-4D79-A3A3-A18A447E9E66}"/>
              </a:ext>
            </a:extLst>
          </p:cNvPr>
          <p:cNvSpPr/>
          <p:nvPr/>
        </p:nvSpPr>
        <p:spPr>
          <a:xfrm rot="10800000">
            <a:off x="1687585" y="3640820"/>
            <a:ext cx="394283" cy="2290195"/>
          </a:xfrm>
          <a:prstGeom prst="downArrow">
            <a:avLst>
              <a:gd name="adj1" fmla="val 61496"/>
              <a:gd name="adj2" fmla="val 108178"/>
            </a:avLst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dirty="0"/>
              <a:t>Issue Size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C19181-7805-4349-BEC9-110CEA2EE27E}"/>
              </a:ext>
            </a:extLst>
          </p:cNvPr>
          <p:cNvSpPr txBox="1"/>
          <p:nvPr/>
        </p:nvSpPr>
        <p:spPr>
          <a:xfrm rot="5400000">
            <a:off x="6111904" y="3546990"/>
            <a:ext cx="609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…</a:t>
            </a:r>
            <a:endParaRPr lang="ko-KR" altLang="en-US" sz="4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59424E-28ED-4A67-806E-D9565335E389}"/>
              </a:ext>
            </a:extLst>
          </p:cNvPr>
          <p:cNvSpPr txBox="1"/>
          <p:nvPr/>
        </p:nvSpPr>
        <p:spPr>
          <a:xfrm>
            <a:off x="6826496" y="5888614"/>
            <a:ext cx="756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Sprint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F38083-1982-429B-8C3E-4D1D3708251C}"/>
              </a:ext>
            </a:extLst>
          </p:cNvPr>
          <p:cNvSpPr txBox="1"/>
          <p:nvPr/>
        </p:nvSpPr>
        <p:spPr>
          <a:xfrm>
            <a:off x="9557166" y="5888614"/>
            <a:ext cx="756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Sprint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253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C04BCB1-4A67-4072-8BCE-5D220880CA59}"/>
              </a:ext>
            </a:extLst>
          </p:cNvPr>
          <p:cNvSpPr/>
          <p:nvPr/>
        </p:nvSpPr>
        <p:spPr>
          <a:xfrm>
            <a:off x="3707934" y="4471332"/>
            <a:ext cx="4773336" cy="1744910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4D911-6FCD-4AC6-AA3D-E1C5C3B95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we’re to use it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0D1B4-BDDA-460C-9A76-A099C9B49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Epic : </a:t>
            </a:r>
            <a:r>
              <a:rPr lang="ko-KR" altLang="en-US" sz="1800" dirty="0"/>
              <a:t>하나의 과제 </a:t>
            </a:r>
            <a:r>
              <a:rPr lang="en-US" altLang="ko-KR" sz="1800" dirty="0"/>
              <a:t>(ex: </a:t>
            </a:r>
            <a:r>
              <a:rPr lang="ko-KR" altLang="en-US" sz="1800" dirty="0"/>
              <a:t>다음 주 까지 </a:t>
            </a:r>
            <a:r>
              <a:rPr lang="en-US" altLang="ko-KR" sz="1800" dirty="0"/>
              <a:t>Kubernetes Cluster </a:t>
            </a:r>
            <a:r>
              <a:rPr lang="ko-KR" altLang="en-US" sz="1800" dirty="0"/>
              <a:t>구현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Sprint : Epic </a:t>
            </a:r>
            <a:r>
              <a:rPr lang="ko-KR" altLang="en-US" sz="1800" dirty="0"/>
              <a:t>하위의 큰 주제</a:t>
            </a:r>
            <a:r>
              <a:rPr lang="en-US" altLang="ko-KR" sz="1800" dirty="0"/>
              <a:t>, </a:t>
            </a:r>
            <a:r>
              <a:rPr lang="ko-KR" altLang="en-US" sz="1800" dirty="0"/>
              <a:t>하나만 있을 경우 </a:t>
            </a:r>
            <a:r>
              <a:rPr lang="en-US" altLang="ko-KR" sz="1800" dirty="0"/>
              <a:t>Epic</a:t>
            </a:r>
            <a:r>
              <a:rPr lang="ko-KR" altLang="en-US" sz="1800" dirty="0"/>
              <a:t>과 동일 가능 </a:t>
            </a:r>
            <a:r>
              <a:rPr lang="en-US" altLang="ko-KR" sz="1800" dirty="0"/>
              <a:t>(ex: </a:t>
            </a:r>
            <a:r>
              <a:rPr lang="en-US" altLang="ko-KR" sz="1800" dirty="0" err="1"/>
              <a:t>Opendds</a:t>
            </a:r>
            <a:r>
              <a:rPr lang="en-US" altLang="ko-KR" sz="1800" dirty="0"/>
              <a:t>/</a:t>
            </a:r>
            <a:r>
              <a:rPr lang="en-US" altLang="ko-KR" sz="1800" dirty="0" err="1"/>
              <a:t>RTIdds</a:t>
            </a:r>
            <a:r>
              <a:rPr lang="en-US" altLang="ko-KR" sz="1800" dirty="0"/>
              <a:t>, 9</a:t>
            </a:r>
            <a:r>
              <a:rPr lang="ko-KR" altLang="en-US" sz="1800" dirty="0"/>
              <a:t>호</a:t>
            </a:r>
            <a:r>
              <a:rPr lang="en-US" altLang="ko-KR" sz="1800" dirty="0"/>
              <a:t>/13</a:t>
            </a:r>
            <a:r>
              <a:rPr lang="ko-KR" altLang="en-US" sz="1800" dirty="0"/>
              <a:t>호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Story</a:t>
            </a:r>
            <a:r>
              <a:rPr lang="ko-KR" altLang="en-US" sz="1800" dirty="0"/>
              <a:t> </a:t>
            </a:r>
            <a:r>
              <a:rPr lang="en-US" altLang="ko-KR" sz="1800" dirty="0"/>
              <a:t>:</a:t>
            </a:r>
            <a:r>
              <a:rPr lang="ko-KR" altLang="en-US" sz="1800" dirty="0"/>
              <a:t> </a:t>
            </a:r>
            <a:r>
              <a:rPr lang="en-US" altLang="ko-KR" sz="1800" dirty="0"/>
              <a:t>Sprint</a:t>
            </a:r>
            <a:r>
              <a:rPr lang="ko-KR" altLang="en-US" sz="1800" dirty="0"/>
              <a:t> 하위의 공통 주제 </a:t>
            </a:r>
            <a:r>
              <a:rPr lang="en-US" altLang="ko-KR" sz="1800" dirty="0"/>
              <a:t>(ex: </a:t>
            </a:r>
            <a:r>
              <a:rPr lang="ko-KR" altLang="en-US" sz="1800" dirty="0"/>
              <a:t>클러스터 구축</a:t>
            </a:r>
            <a:r>
              <a:rPr lang="en-US" altLang="ko-KR" sz="1800" dirty="0"/>
              <a:t>, PPT </a:t>
            </a:r>
            <a:r>
              <a:rPr lang="ko-KR" altLang="en-US" sz="1800" dirty="0"/>
              <a:t>제작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Bug : Story </a:t>
            </a:r>
            <a:r>
              <a:rPr lang="ko-KR" altLang="en-US" sz="1800" dirty="0"/>
              <a:t>하위의 벌레 </a:t>
            </a:r>
            <a:r>
              <a:rPr lang="en-US" altLang="ko-KR" sz="1800" dirty="0"/>
              <a:t>(ex: </a:t>
            </a:r>
            <a:r>
              <a:rPr lang="ko-KR" altLang="en-US" sz="1800" dirty="0"/>
              <a:t>통신 안됨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Task : Story </a:t>
            </a:r>
            <a:r>
              <a:rPr lang="ko-KR" altLang="en-US" sz="1800" dirty="0"/>
              <a:t>하위의 작업 </a:t>
            </a:r>
            <a:r>
              <a:rPr lang="en-US" altLang="ko-KR" sz="1800" dirty="0"/>
              <a:t>(ex: </a:t>
            </a:r>
            <a:r>
              <a:rPr lang="en-US" altLang="ko-KR" sz="1800" dirty="0" err="1"/>
              <a:t>kubeadm</a:t>
            </a:r>
            <a:r>
              <a:rPr lang="en-US" altLang="ko-KR" sz="1800" dirty="0"/>
              <a:t> </a:t>
            </a:r>
            <a:r>
              <a:rPr lang="ko-KR" altLang="en-US" sz="1800" dirty="0"/>
              <a:t>설치</a:t>
            </a:r>
            <a:r>
              <a:rPr lang="en-US" altLang="ko-KR" sz="1800" dirty="0"/>
              <a:t>, </a:t>
            </a:r>
            <a:r>
              <a:rPr lang="en-US" altLang="ko-KR" sz="1800" dirty="0">
                <a:solidFill>
                  <a:schemeClr val="accent1"/>
                </a:solidFill>
              </a:rPr>
              <a:t>image</a:t>
            </a:r>
            <a:r>
              <a:rPr lang="ko-KR" altLang="en-US" sz="1800" dirty="0">
                <a:solidFill>
                  <a:schemeClr val="accent1"/>
                </a:solidFill>
              </a:rPr>
              <a:t> 제작</a:t>
            </a:r>
            <a:r>
              <a:rPr lang="en-US" altLang="ko-KR" sz="1800" dirty="0"/>
              <a:t>, pod </a:t>
            </a:r>
            <a:r>
              <a:rPr lang="ko-KR" altLang="en-US" sz="1800" dirty="0"/>
              <a:t>통신</a:t>
            </a:r>
            <a:r>
              <a:rPr lang="en-US" altLang="ko-KR" sz="1800" dirty="0"/>
              <a:t>, …) </a:t>
            </a:r>
          </a:p>
          <a:p>
            <a:r>
              <a:rPr lang="en-US" altLang="ko-KR" sz="1800" dirty="0"/>
              <a:t>Sub-Task : </a:t>
            </a:r>
            <a:r>
              <a:rPr lang="ko-KR" altLang="en-US" sz="1800" dirty="0"/>
              <a:t>하나의 </a:t>
            </a:r>
            <a:r>
              <a:rPr lang="en-US" altLang="ko-KR" sz="1800" dirty="0"/>
              <a:t>Task </a:t>
            </a:r>
            <a:r>
              <a:rPr lang="ko-KR" altLang="en-US" sz="1800" dirty="0"/>
              <a:t>및 </a:t>
            </a:r>
            <a:r>
              <a:rPr lang="en-US" altLang="ko-KR" sz="1800" dirty="0"/>
              <a:t>Bug</a:t>
            </a:r>
            <a:r>
              <a:rPr lang="ko-KR" altLang="en-US" sz="1800" dirty="0"/>
              <a:t>를 세분화 </a:t>
            </a:r>
            <a:r>
              <a:rPr lang="en-US" altLang="ko-KR" sz="1800" dirty="0"/>
              <a:t>(ex: </a:t>
            </a:r>
            <a:r>
              <a:rPr lang="en-US" altLang="ko-KR" sz="1800" dirty="0" err="1">
                <a:solidFill>
                  <a:schemeClr val="accent1"/>
                </a:solidFill>
              </a:rPr>
              <a:t>opendds</a:t>
            </a:r>
            <a:r>
              <a:rPr lang="ko-KR" altLang="en-US" sz="1800" dirty="0">
                <a:solidFill>
                  <a:schemeClr val="accent1"/>
                </a:solidFill>
              </a:rPr>
              <a:t> </a:t>
            </a:r>
            <a:r>
              <a:rPr lang="en-US" altLang="ko-KR" sz="1800" dirty="0">
                <a:solidFill>
                  <a:schemeClr val="accent1"/>
                </a:solidFill>
              </a:rPr>
              <a:t>compile,</a:t>
            </a:r>
            <a:r>
              <a:rPr lang="ko-KR" altLang="en-US" sz="1800" dirty="0">
                <a:solidFill>
                  <a:schemeClr val="accent1"/>
                </a:solidFill>
              </a:rPr>
              <a:t> </a:t>
            </a:r>
            <a:r>
              <a:rPr lang="en-US" altLang="ko-KR" sz="1800" dirty="0">
                <a:solidFill>
                  <a:schemeClr val="accent1"/>
                </a:solidFill>
              </a:rPr>
              <a:t>pub/sub,</a:t>
            </a:r>
            <a:r>
              <a:rPr lang="ko-KR" altLang="en-US" sz="1800" dirty="0">
                <a:solidFill>
                  <a:schemeClr val="accent1"/>
                </a:solidFill>
              </a:rPr>
              <a:t> </a:t>
            </a:r>
            <a:r>
              <a:rPr lang="en-US" altLang="ko-KR" sz="1800" dirty="0">
                <a:solidFill>
                  <a:schemeClr val="accent1"/>
                </a:solidFill>
              </a:rPr>
              <a:t>library dependencies</a:t>
            </a:r>
            <a:r>
              <a:rPr lang="en-US" altLang="ko-KR" sz="1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5BBEA-FA54-46A2-8CCC-D1026D8643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4773D3-989E-442D-B427-9DE2DFC59C5C}"/>
              </a:ext>
            </a:extLst>
          </p:cNvPr>
          <p:cNvSpPr/>
          <p:nvPr/>
        </p:nvSpPr>
        <p:spPr>
          <a:xfrm>
            <a:off x="3839361" y="3834522"/>
            <a:ext cx="4513277" cy="303464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Epic</a:t>
            </a:r>
            <a:endParaRPr lang="ko-KR" alt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82EC5E0-8906-4B4C-913E-BCD73E83F081}"/>
              </a:ext>
            </a:extLst>
          </p:cNvPr>
          <p:cNvSpPr/>
          <p:nvPr/>
        </p:nvSpPr>
        <p:spPr>
          <a:xfrm>
            <a:off x="3839360" y="4815658"/>
            <a:ext cx="2130805" cy="30346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Story</a:t>
            </a:r>
            <a:endParaRPr lang="ko-KR" alt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E80C1A7-A192-4156-8EE9-BEAE9AAF078B}"/>
              </a:ext>
            </a:extLst>
          </p:cNvPr>
          <p:cNvSpPr/>
          <p:nvPr/>
        </p:nvSpPr>
        <p:spPr>
          <a:xfrm>
            <a:off x="3839361" y="5306226"/>
            <a:ext cx="2130804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Task</a:t>
            </a:r>
            <a:endParaRPr lang="ko-KR" alt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EFFA43-2765-49D4-A550-8BA83EE64145}"/>
              </a:ext>
            </a:extLst>
          </p:cNvPr>
          <p:cNvSpPr/>
          <p:nvPr/>
        </p:nvSpPr>
        <p:spPr>
          <a:xfrm>
            <a:off x="3839362" y="5784587"/>
            <a:ext cx="1031846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B8EBCCE-33E0-464D-AE58-8AC5D309B658}"/>
              </a:ext>
            </a:extLst>
          </p:cNvPr>
          <p:cNvSpPr/>
          <p:nvPr/>
        </p:nvSpPr>
        <p:spPr>
          <a:xfrm>
            <a:off x="4938319" y="5784587"/>
            <a:ext cx="1031846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C9D1B8-DD9E-4E19-A855-593302B50C8A}"/>
              </a:ext>
            </a:extLst>
          </p:cNvPr>
          <p:cNvSpPr/>
          <p:nvPr/>
        </p:nvSpPr>
        <p:spPr>
          <a:xfrm>
            <a:off x="6221834" y="5784587"/>
            <a:ext cx="1031846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0F6AA6F-6C3A-4C7C-95D2-2827E59F5DBF}"/>
              </a:ext>
            </a:extLst>
          </p:cNvPr>
          <p:cNvSpPr/>
          <p:nvPr/>
        </p:nvSpPr>
        <p:spPr>
          <a:xfrm>
            <a:off x="7320792" y="5784587"/>
            <a:ext cx="1031846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Sub-Task</a:t>
            </a:r>
            <a:endParaRPr lang="ko-KR" alt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CDE97C8-E5C2-4A74-918D-1F2E5EF116BE}"/>
              </a:ext>
            </a:extLst>
          </p:cNvPr>
          <p:cNvSpPr/>
          <p:nvPr/>
        </p:nvSpPr>
        <p:spPr>
          <a:xfrm>
            <a:off x="3839361" y="4325090"/>
            <a:ext cx="4513277" cy="30346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Sprint</a:t>
            </a:r>
            <a:endParaRPr lang="ko-KR" alt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B5D7A1E-F19D-4EBA-BDCF-373405C52C12}"/>
              </a:ext>
            </a:extLst>
          </p:cNvPr>
          <p:cNvSpPr/>
          <p:nvPr/>
        </p:nvSpPr>
        <p:spPr>
          <a:xfrm>
            <a:off x="6221834" y="4815658"/>
            <a:ext cx="2130805" cy="30346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Story</a:t>
            </a:r>
            <a:endParaRPr lang="ko-KR" alt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F74C3A4-D949-4508-A99F-D4C425B35E6B}"/>
              </a:ext>
            </a:extLst>
          </p:cNvPr>
          <p:cNvSpPr/>
          <p:nvPr/>
        </p:nvSpPr>
        <p:spPr>
          <a:xfrm>
            <a:off x="6221835" y="5306226"/>
            <a:ext cx="1031846" cy="3034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Task</a:t>
            </a:r>
            <a:endParaRPr lang="ko-KR" alt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AD6397A-47F7-4015-97F4-0378B54BA147}"/>
              </a:ext>
            </a:extLst>
          </p:cNvPr>
          <p:cNvSpPr/>
          <p:nvPr/>
        </p:nvSpPr>
        <p:spPr>
          <a:xfrm>
            <a:off x="7320793" y="5306226"/>
            <a:ext cx="1031846" cy="303464"/>
          </a:xfrm>
          <a:prstGeom prst="roundRect">
            <a:avLst/>
          </a:prstGeom>
          <a:solidFill>
            <a:srgbClr val="FF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37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AE599C0-455A-44A7-BED5-5596ACA486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B0ED17-7F41-4315-8B60-59D279137398}"/>
              </a:ext>
            </a:extLst>
          </p:cNvPr>
          <p:cNvSpPr/>
          <p:nvPr/>
        </p:nvSpPr>
        <p:spPr>
          <a:xfrm>
            <a:off x="1512277" y="2709644"/>
            <a:ext cx="1113477" cy="3020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31F77C-DD4B-41BB-AE41-FE046115BE39}"/>
              </a:ext>
            </a:extLst>
          </p:cNvPr>
          <p:cNvSpPr/>
          <p:nvPr/>
        </p:nvSpPr>
        <p:spPr>
          <a:xfrm>
            <a:off x="2879682" y="4269997"/>
            <a:ext cx="1465815" cy="2768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05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2EFA0A-EB4D-4CDB-861A-66334FF58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A6184F-E984-4DB9-9A63-29D25700624A}"/>
              </a:ext>
            </a:extLst>
          </p:cNvPr>
          <p:cNvSpPr/>
          <p:nvPr/>
        </p:nvSpPr>
        <p:spPr>
          <a:xfrm>
            <a:off x="4196754" y="2676088"/>
            <a:ext cx="1899246" cy="27468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612D5A-BC74-42D6-8C8B-F3A28324737A}"/>
              </a:ext>
            </a:extLst>
          </p:cNvPr>
          <p:cNvSpPr/>
          <p:nvPr/>
        </p:nvSpPr>
        <p:spPr>
          <a:xfrm>
            <a:off x="7533314" y="5805182"/>
            <a:ext cx="402672" cy="2468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42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D6E1F1-3478-4C84-B9F5-552C7CE78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838C03-95BE-4546-94CF-4E8DC30419B3}"/>
              </a:ext>
            </a:extLst>
          </p:cNvPr>
          <p:cNvSpPr/>
          <p:nvPr/>
        </p:nvSpPr>
        <p:spPr>
          <a:xfrm>
            <a:off x="2854516" y="4286775"/>
            <a:ext cx="3680508" cy="2348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01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C9DC4-BBEA-BA93-E511-D328DDDF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Atlassian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96984-40B5-40BE-B623-FAA3A60802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en-US" altLang="ko-KR" b="0" i="0" dirty="0">
                <a:solidFill>
                  <a:srgbClr val="DDDDDD"/>
                </a:solidFill>
                <a:effectLst/>
                <a:latin typeface="Open Sans" panose="020B0604020202020204" pitchFamily="34" charset="0"/>
              </a:rPr>
              <a:t>Tools for teams, from startup to enterprise”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73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30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824572-FAC1-4215-8121-22F50E33C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9F4DB0-289A-44DF-8921-8853C580737F}"/>
              </a:ext>
            </a:extLst>
          </p:cNvPr>
          <p:cNvSpPr/>
          <p:nvPr/>
        </p:nvSpPr>
        <p:spPr>
          <a:xfrm>
            <a:off x="1512277" y="2936147"/>
            <a:ext cx="1113477" cy="2432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31D52-00B0-4F86-80C6-A18DE1A161D6}"/>
              </a:ext>
            </a:extLst>
          </p:cNvPr>
          <p:cNvSpPr/>
          <p:nvPr/>
        </p:nvSpPr>
        <p:spPr>
          <a:xfrm>
            <a:off x="3844417" y="4211273"/>
            <a:ext cx="1507759" cy="4026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04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31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5016C2-7384-4E60-B923-54DD70C6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EA89ED-C58F-4476-8D5B-241C53CC19B8}"/>
              </a:ext>
            </a:extLst>
          </p:cNvPr>
          <p:cNvSpPr/>
          <p:nvPr/>
        </p:nvSpPr>
        <p:spPr>
          <a:xfrm>
            <a:off x="2820959" y="2936147"/>
            <a:ext cx="1323202" cy="18959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EBA74E-020E-433E-AC3A-741829DAEA41}"/>
              </a:ext>
            </a:extLst>
          </p:cNvPr>
          <p:cNvSpPr/>
          <p:nvPr/>
        </p:nvSpPr>
        <p:spPr>
          <a:xfrm>
            <a:off x="9873842" y="2978091"/>
            <a:ext cx="562062" cy="2181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12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1E76A5-E363-487F-92A0-46F658FDC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CE68A9A-94E0-4FDD-86F7-BFA739AF3E00}"/>
              </a:ext>
            </a:extLst>
          </p:cNvPr>
          <p:cNvSpPr/>
          <p:nvPr/>
        </p:nvSpPr>
        <p:spPr>
          <a:xfrm>
            <a:off x="4221919" y="2969702"/>
            <a:ext cx="1558095" cy="2432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814139-F309-4AE6-BA21-EE482FC7BBEC}"/>
              </a:ext>
            </a:extLst>
          </p:cNvPr>
          <p:cNvSpPr/>
          <p:nvPr/>
        </p:nvSpPr>
        <p:spPr>
          <a:xfrm>
            <a:off x="10217791" y="2969702"/>
            <a:ext cx="226502" cy="2432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4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DDE5E3-B424-48AB-9E52-8557B3A0F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AFCB90B-0027-48CE-A70B-309781678899}"/>
              </a:ext>
            </a:extLst>
          </p:cNvPr>
          <p:cNvSpPr/>
          <p:nvPr/>
        </p:nvSpPr>
        <p:spPr>
          <a:xfrm>
            <a:off x="4655891" y="2248251"/>
            <a:ext cx="1440110" cy="17365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FAE9FB-8738-4F32-B94D-907A4BA5F20C}"/>
              </a:ext>
            </a:extLst>
          </p:cNvPr>
          <p:cNvSpPr/>
          <p:nvPr/>
        </p:nvSpPr>
        <p:spPr>
          <a:xfrm>
            <a:off x="6719582" y="4714613"/>
            <a:ext cx="427837" cy="2181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14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7A7D3FA-EADC-42EA-BB8E-9DBF65EE1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2B2D45-4C46-4F78-AE98-7278DA3D9BF3}"/>
              </a:ext>
            </a:extLst>
          </p:cNvPr>
          <p:cNvSpPr/>
          <p:nvPr/>
        </p:nvSpPr>
        <p:spPr>
          <a:xfrm>
            <a:off x="4219662" y="2978092"/>
            <a:ext cx="1876338" cy="2097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85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7A7D3FA-EADC-42EA-BB8E-9DBF65EE1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2A904C-EFA1-4B1D-907D-0FB0D8BB18AF}"/>
              </a:ext>
            </a:extLst>
          </p:cNvPr>
          <p:cNvSpPr/>
          <p:nvPr/>
        </p:nvSpPr>
        <p:spPr>
          <a:xfrm>
            <a:off x="4188363" y="4068660"/>
            <a:ext cx="6264319" cy="2432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0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D0537E-D2AA-485A-B408-B9F03C35B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F7994D-F78C-401E-A323-C836809CC38B}"/>
              </a:ext>
            </a:extLst>
          </p:cNvPr>
          <p:cNvSpPr/>
          <p:nvPr/>
        </p:nvSpPr>
        <p:spPr>
          <a:xfrm>
            <a:off x="4177717" y="2231472"/>
            <a:ext cx="1918283" cy="2743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AA8583-C9AA-4D48-BC09-275C6ABEA9AE}"/>
              </a:ext>
            </a:extLst>
          </p:cNvPr>
          <p:cNvSpPr/>
          <p:nvPr/>
        </p:nvSpPr>
        <p:spPr>
          <a:xfrm>
            <a:off x="7550091" y="5805182"/>
            <a:ext cx="369115" cy="2432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25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37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1CE46F-2AB2-480B-8084-F364A8B22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654931-E6B1-4269-9C70-6EE46D5F28A1}"/>
              </a:ext>
            </a:extLst>
          </p:cNvPr>
          <p:cNvSpPr/>
          <p:nvPr/>
        </p:nvSpPr>
        <p:spPr>
          <a:xfrm>
            <a:off x="4219661" y="2978092"/>
            <a:ext cx="6199465" cy="998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33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1CE46F-2AB2-480B-8084-F364A8B22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654931-E6B1-4269-9C70-6EE46D5F28A1}"/>
              </a:ext>
            </a:extLst>
          </p:cNvPr>
          <p:cNvSpPr/>
          <p:nvPr/>
        </p:nvSpPr>
        <p:spPr>
          <a:xfrm>
            <a:off x="9748008" y="2994870"/>
            <a:ext cx="486562" cy="209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90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39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643EC0-05F0-4771-8D91-0C05A2BA5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3CEAFE-2C7B-4F1B-991B-A2FACA7A9B90}"/>
              </a:ext>
            </a:extLst>
          </p:cNvPr>
          <p:cNvSpPr/>
          <p:nvPr/>
        </p:nvSpPr>
        <p:spPr>
          <a:xfrm>
            <a:off x="4664279" y="2223083"/>
            <a:ext cx="1431721" cy="21811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A8D0A7-78F0-46EE-AA2B-082AE6C3BCC6}"/>
              </a:ext>
            </a:extLst>
          </p:cNvPr>
          <p:cNvSpPr/>
          <p:nvPr/>
        </p:nvSpPr>
        <p:spPr>
          <a:xfrm>
            <a:off x="6778305" y="5150840"/>
            <a:ext cx="341152" cy="2119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32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35F9A-A3FE-C717-96C1-4C89AE6F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Atlassian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896AA-3CE1-043A-0FD4-44E66944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2002</a:t>
            </a:r>
            <a:r>
              <a:rPr lang="ko-KR" altLang="en-US" dirty="0"/>
              <a:t>년에 시작한 호주의 개발 및 소프트웨어 전문 기업</a:t>
            </a:r>
            <a:endParaRPr lang="en-US" altLang="ko-KR" dirty="0"/>
          </a:p>
          <a:p>
            <a:r>
              <a:rPr lang="ko-KR" altLang="en-US" dirty="0"/>
              <a:t>협업을 위한 프로그램을 위주로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Jira Software : </a:t>
            </a:r>
            <a:r>
              <a:rPr lang="ko-KR" altLang="en-US" dirty="0"/>
              <a:t>개발자용 이슈 </a:t>
            </a:r>
            <a:r>
              <a:rPr lang="ko-KR" altLang="en-US" dirty="0" err="1"/>
              <a:t>트래커</a:t>
            </a:r>
            <a:endParaRPr lang="en-US" altLang="ko-KR" dirty="0"/>
          </a:p>
          <a:p>
            <a:r>
              <a:rPr lang="en-US" altLang="ko-KR" dirty="0"/>
              <a:t>Trello : </a:t>
            </a:r>
            <a:r>
              <a:rPr lang="ko-KR" altLang="en-US" dirty="0"/>
              <a:t>웹 기반 이슈 </a:t>
            </a:r>
            <a:r>
              <a:rPr lang="ko-KR" altLang="en-US" dirty="0" err="1"/>
              <a:t>트래커</a:t>
            </a:r>
            <a:endParaRPr lang="en-US" altLang="ko-KR" dirty="0"/>
          </a:p>
          <a:p>
            <a:r>
              <a:rPr lang="en-US" altLang="ko-KR" dirty="0"/>
              <a:t>Confluence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웹 기반 문서 관리 협업 툴</a:t>
            </a:r>
            <a:endParaRPr lang="en-US" altLang="ko-KR" dirty="0"/>
          </a:p>
          <a:p>
            <a:r>
              <a:rPr lang="en-US" altLang="ko-KR" dirty="0"/>
              <a:t>Bitbucket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버전 관리 시스템 저장소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2BB14-EFDE-8962-41A8-22F064EFB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13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40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C5E902-C8D8-4620-A805-E7CB764D1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059F24-BC29-4C40-BDA1-7D50DFAC6235}"/>
              </a:ext>
            </a:extLst>
          </p:cNvPr>
          <p:cNvSpPr/>
          <p:nvPr/>
        </p:nvSpPr>
        <p:spPr>
          <a:xfrm>
            <a:off x="1512278" y="3137483"/>
            <a:ext cx="1105088" cy="251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1BDEF3-4230-49E7-9149-2B946722384A}"/>
              </a:ext>
            </a:extLst>
          </p:cNvPr>
          <p:cNvSpPr/>
          <p:nvPr/>
        </p:nvSpPr>
        <p:spPr>
          <a:xfrm>
            <a:off x="5543455" y="3043106"/>
            <a:ext cx="1327127" cy="23797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55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41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89AA4E-464A-4219-96E1-B6B5B51BAC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836" y="1612578"/>
            <a:ext cx="8440328" cy="4610743"/>
          </a:xfr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81623B-6381-4208-BCD9-D70A004794B2}"/>
              </a:ext>
            </a:extLst>
          </p:cNvPr>
          <p:cNvSpPr/>
          <p:nvPr/>
        </p:nvSpPr>
        <p:spPr>
          <a:xfrm>
            <a:off x="4303553" y="3296873"/>
            <a:ext cx="1166070" cy="335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10AD25-002E-4848-94C3-3FF1EAB4FED9}"/>
              </a:ext>
            </a:extLst>
          </p:cNvPr>
          <p:cNvSpPr/>
          <p:nvPr/>
        </p:nvSpPr>
        <p:spPr>
          <a:xfrm>
            <a:off x="4303553" y="5419288"/>
            <a:ext cx="1166070" cy="335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D6FF-3EE7-4E14-9361-063709ACF323}"/>
              </a:ext>
            </a:extLst>
          </p:cNvPr>
          <p:cNvSpPr/>
          <p:nvPr/>
        </p:nvSpPr>
        <p:spPr>
          <a:xfrm>
            <a:off x="8162489" y="3296873"/>
            <a:ext cx="1166070" cy="335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958DFE-C648-4A51-8789-AD064C5B12A2}"/>
              </a:ext>
            </a:extLst>
          </p:cNvPr>
          <p:cNvSpPr/>
          <p:nvPr/>
        </p:nvSpPr>
        <p:spPr>
          <a:xfrm>
            <a:off x="8162489" y="5419288"/>
            <a:ext cx="1166070" cy="335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75E15-690D-4D1E-87BE-963F67B32DE5}"/>
              </a:ext>
            </a:extLst>
          </p:cNvPr>
          <p:cNvSpPr/>
          <p:nvPr/>
        </p:nvSpPr>
        <p:spPr>
          <a:xfrm>
            <a:off x="6157520" y="4379053"/>
            <a:ext cx="1166070" cy="335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E9B2FA-BD6D-4AD0-BC66-97BCF82A0DC7}"/>
              </a:ext>
            </a:extLst>
          </p:cNvPr>
          <p:cNvSpPr txBox="1"/>
          <p:nvPr/>
        </p:nvSpPr>
        <p:spPr>
          <a:xfrm>
            <a:off x="4421556" y="2915519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해야 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9DCD16-721A-467C-A2FF-910CAFF2EC68}"/>
              </a:ext>
            </a:extLst>
          </p:cNvPr>
          <p:cNvSpPr txBox="1"/>
          <p:nvPr/>
        </p:nvSpPr>
        <p:spPr>
          <a:xfrm>
            <a:off x="8335420" y="575484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해야 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CA4360-C903-431A-AD16-8328F2DEDE0E}"/>
              </a:ext>
            </a:extLst>
          </p:cNvPr>
          <p:cNvSpPr txBox="1"/>
          <p:nvPr/>
        </p:nvSpPr>
        <p:spPr>
          <a:xfrm>
            <a:off x="8537774" y="29155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3C01FE-3336-49F7-A638-142927136716}"/>
              </a:ext>
            </a:extLst>
          </p:cNvPr>
          <p:cNvSpPr txBox="1"/>
          <p:nvPr/>
        </p:nvSpPr>
        <p:spPr>
          <a:xfrm>
            <a:off x="4678837" y="575484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6E24E5-EDEB-42A6-8EAD-53D389B3A243}"/>
              </a:ext>
            </a:extLst>
          </p:cNvPr>
          <p:cNvSpPr txBox="1"/>
          <p:nvPr/>
        </p:nvSpPr>
        <p:spPr>
          <a:xfrm>
            <a:off x="6275524" y="4009721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하는 중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94A52D-F9E2-4CF7-81A7-1236B2BC70AF}"/>
              </a:ext>
            </a:extLst>
          </p:cNvPr>
          <p:cNvCxnSpPr>
            <a:stCxn id="8" idx="2"/>
            <a:endCxn id="14" idx="1"/>
          </p:cNvCxnSpPr>
          <p:nvPr/>
        </p:nvCxnSpPr>
        <p:spPr>
          <a:xfrm>
            <a:off x="4886588" y="3632433"/>
            <a:ext cx="1270932" cy="9144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EA464A-9C5A-4025-ADC5-16C4332DA685}"/>
              </a:ext>
            </a:extLst>
          </p:cNvPr>
          <p:cNvCxnSpPr>
            <a:stCxn id="14" idx="1"/>
            <a:endCxn id="9" idx="0"/>
          </p:cNvCxnSpPr>
          <p:nvPr/>
        </p:nvCxnSpPr>
        <p:spPr>
          <a:xfrm flipH="1">
            <a:off x="4886588" y="4546833"/>
            <a:ext cx="1270932" cy="8724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B7F41A0-C18C-4B51-9F32-30B8BC59D4C0}"/>
              </a:ext>
            </a:extLst>
          </p:cNvPr>
          <p:cNvCxnSpPr>
            <a:endCxn id="14" idx="3"/>
          </p:cNvCxnSpPr>
          <p:nvPr/>
        </p:nvCxnSpPr>
        <p:spPr>
          <a:xfrm flipH="1" flipV="1">
            <a:off x="7323590" y="4546833"/>
            <a:ext cx="1421933" cy="8724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9CCB1E-798B-4CC1-99FF-8D07BAF79954}"/>
              </a:ext>
            </a:extLst>
          </p:cNvPr>
          <p:cNvCxnSpPr>
            <a:cxnSpLocks/>
            <a:stCxn id="14" idx="3"/>
            <a:endCxn id="12" idx="2"/>
          </p:cNvCxnSpPr>
          <p:nvPr/>
        </p:nvCxnSpPr>
        <p:spPr>
          <a:xfrm flipV="1">
            <a:off x="7323590" y="3632433"/>
            <a:ext cx="1421934" cy="9144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DF7B991-68F9-47F0-B61F-75D8E923A687}"/>
              </a:ext>
            </a:extLst>
          </p:cNvPr>
          <p:cNvCxnSpPr>
            <a:stCxn id="9" idx="3"/>
            <a:endCxn id="13" idx="1"/>
          </p:cNvCxnSpPr>
          <p:nvPr/>
        </p:nvCxnSpPr>
        <p:spPr>
          <a:xfrm>
            <a:off x="5469623" y="5587068"/>
            <a:ext cx="2692866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5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42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78D2D8-BC3C-4B8C-9A47-0A610D958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96737C-E84F-4F06-B585-253C8FBC48ED}"/>
              </a:ext>
            </a:extLst>
          </p:cNvPr>
          <p:cNvSpPr/>
          <p:nvPr/>
        </p:nvSpPr>
        <p:spPr>
          <a:xfrm>
            <a:off x="6096000" y="3842158"/>
            <a:ext cx="1269534" cy="5201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3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43</a:t>
            </a:fld>
            <a:endParaRPr lang="ko-KR" alt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41C004A-977B-4B29-B22F-EC4D162C8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46ED024-4DEC-4C6F-A808-EE25CF05903F}"/>
              </a:ext>
            </a:extLst>
          </p:cNvPr>
          <p:cNvSpPr/>
          <p:nvPr/>
        </p:nvSpPr>
        <p:spPr>
          <a:xfrm>
            <a:off x="6892954" y="3330430"/>
            <a:ext cx="1269534" cy="5201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4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44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741E88-F960-48FB-9D82-009A6575EA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EDF552-C642-4FB3-912A-E61C8E29337B}"/>
              </a:ext>
            </a:extLst>
          </p:cNvPr>
          <p:cNvSpPr/>
          <p:nvPr/>
        </p:nvSpPr>
        <p:spPr>
          <a:xfrm>
            <a:off x="8243582" y="3313652"/>
            <a:ext cx="1269534" cy="5201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63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45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5A42AE-2D62-4D32-9D8F-80D812E76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3B87B6-8F8E-4772-81D5-399EC491F484}"/>
              </a:ext>
            </a:extLst>
          </p:cNvPr>
          <p:cNvSpPr/>
          <p:nvPr/>
        </p:nvSpPr>
        <p:spPr>
          <a:xfrm>
            <a:off x="8226804" y="3078760"/>
            <a:ext cx="1303090" cy="23441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7D4EB8-3830-4058-B235-2343078AAA76}"/>
              </a:ext>
            </a:extLst>
          </p:cNvPr>
          <p:cNvSpPr/>
          <p:nvPr/>
        </p:nvSpPr>
        <p:spPr>
          <a:xfrm flipV="1">
            <a:off x="9689284" y="2416028"/>
            <a:ext cx="612396" cy="2265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46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1CEA476-4494-4530-9250-9F4356F55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F9CDF7E-A5EB-4692-958E-9A0317728346}"/>
              </a:ext>
            </a:extLst>
          </p:cNvPr>
          <p:cNvSpPr/>
          <p:nvPr/>
        </p:nvSpPr>
        <p:spPr>
          <a:xfrm>
            <a:off x="6425966" y="3506598"/>
            <a:ext cx="654341" cy="2348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0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47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031CF1-4DC9-4E58-B40B-339F5C051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</p:spTree>
    <p:extLst>
      <p:ext uri="{BB962C8B-B14F-4D97-AF65-F5344CB8AC3E}">
        <p14:creationId xmlns:p14="http://schemas.microsoft.com/office/powerpoint/2010/main" val="204062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48</a:t>
            </a:fld>
            <a:endParaRPr lang="ko-KR" alt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76E158-B87E-46E7-A342-77568C22B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72B731-A7CF-4DBB-9AD4-D56CC7F10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F6DE71-48F4-48CC-A0E1-45A08E3889DF}"/>
              </a:ext>
            </a:extLst>
          </p:cNvPr>
          <p:cNvSpPr/>
          <p:nvPr/>
        </p:nvSpPr>
        <p:spPr>
          <a:xfrm>
            <a:off x="3531765" y="2181138"/>
            <a:ext cx="8279934" cy="8640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75978B-FB55-4FA0-99BF-71D6427E688E}"/>
              </a:ext>
            </a:extLst>
          </p:cNvPr>
          <p:cNvSpPr/>
          <p:nvPr/>
        </p:nvSpPr>
        <p:spPr>
          <a:xfrm>
            <a:off x="3531765" y="3273339"/>
            <a:ext cx="8279934" cy="8640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90E41F-350C-459C-B5F2-C3D45C839A47}"/>
              </a:ext>
            </a:extLst>
          </p:cNvPr>
          <p:cNvSpPr/>
          <p:nvPr/>
        </p:nvSpPr>
        <p:spPr>
          <a:xfrm>
            <a:off x="1778466" y="4316556"/>
            <a:ext cx="1669409" cy="3728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302B34-F7F2-4693-8238-B1DD2C374928}"/>
              </a:ext>
            </a:extLst>
          </p:cNvPr>
          <p:cNvSpPr/>
          <p:nvPr/>
        </p:nvSpPr>
        <p:spPr>
          <a:xfrm>
            <a:off x="1778466" y="4718901"/>
            <a:ext cx="1669409" cy="3728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41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8E4-F37D-4E55-95A0-D418B299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3281A-1640-42E3-B381-3B987BDBDF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49</a:t>
            </a:fld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102385-27F6-4DAF-9B6F-6CCFFFB496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2F8D38-1EAA-44DD-B106-0021B930E96D}"/>
              </a:ext>
            </a:extLst>
          </p:cNvPr>
          <p:cNvSpPr/>
          <p:nvPr/>
        </p:nvSpPr>
        <p:spPr>
          <a:xfrm>
            <a:off x="5528345" y="3112316"/>
            <a:ext cx="1308683" cy="12499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58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C9DC4-BBEA-BA93-E511-D328DDDF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Enter to Jira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178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BB7BE-12D9-4573-AEF9-A53549203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B13B09-7B07-430B-B43E-978033782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845A0-37D5-4599-B93C-73F5C987DF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50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8E34CE-07F3-4FA9-9B85-5A1C900B7DA0}"/>
              </a:ext>
            </a:extLst>
          </p:cNvPr>
          <p:cNvSpPr/>
          <p:nvPr/>
        </p:nvSpPr>
        <p:spPr>
          <a:xfrm>
            <a:off x="3858936" y="2684477"/>
            <a:ext cx="1484851" cy="8556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8281E3-6C03-4D18-9CE1-713897FC142A}"/>
              </a:ext>
            </a:extLst>
          </p:cNvPr>
          <p:cNvSpPr/>
          <p:nvPr/>
        </p:nvSpPr>
        <p:spPr>
          <a:xfrm>
            <a:off x="5519958" y="3305263"/>
            <a:ext cx="436226" cy="2348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24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95A6D-13EA-4442-9157-59A2756E6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/>
              <a:t>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6D9113-B3C7-4A7E-8F93-38E6018C0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277" y="1435100"/>
            <a:ext cx="9167446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C4AB0-3BBD-4EAF-B7D6-35560BAA3B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51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D1B43F-3A83-42DA-9144-76F34B6C0428}"/>
              </a:ext>
            </a:extLst>
          </p:cNvPr>
          <p:cNvSpPr/>
          <p:nvPr/>
        </p:nvSpPr>
        <p:spPr>
          <a:xfrm>
            <a:off x="3858936" y="2684477"/>
            <a:ext cx="1484851" cy="7445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33E327-F319-422E-9650-9E462F901511}"/>
              </a:ext>
            </a:extLst>
          </p:cNvPr>
          <p:cNvSpPr/>
          <p:nvPr/>
        </p:nvSpPr>
        <p:spPr>
          <a:xfrm>
            <a:off x="5519958" y="3305263"/>
            <a:ext cx="436226" cy="2348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709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0AC34-AA94-4C98-8C30-8F6B7DD21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For later usage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8FB2B-E874-4388-83C0-E0AC38349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Different Epic-Sprint-Story hierarchy</a:t>
            </a:r>
          </a:p>
          <a:p>
            <a:r>
              <a:rPr lang="en-US" altLang="ko-KR" dirty="0"/>
              <a:t>Use Company-Managed project</a:t>
            </a:r>
          </a:p>
          <a:p>
            <a:r>
              <a:rPr lang="en-US" altLang="ko-KR" dirty="0"/>
              <a:t>Different Workflow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78CF6F-7E1A-48AF-B166-AC857AE85D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4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67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Sign in to 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D85BCE-22AA-4CC5-A2CE-48A251C36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118" y="1435100"/>
            <a:ext cx="5709763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FB85CE-3DE4-4A3D-B999-7E18D92081E4}"/>
              </a:ext>
            </a:extLst>
          </p:cNvPr>
          <p:cNvSpPr/>
          <p:nvPr/>
        </p:nvSpPr>
        <p:spPr>
          <a:xfrm>
            <a:off x="6591300" y="3002280"/>
            <a:ext cx="1691640" cy="3032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0BA54-B76D-4943-92F1-A2C3453F3990}"/>
              </a:ext>
            </a:extLst>
          </p:cNvPr>
          <p:cNvSpPr txBox="1"/>
          <p:nvPr/>
        </p:nvSpPr>
        <p:spPr>
          <a:xfrm>
            <a:off x="3241118" y="1435100"/>
            <a:ext cx="4014432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https://www.atlassian.com/software/jira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4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Sign in to 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2AA8D3-94E0-4C12-8BE4-CFEB277E5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118" y="1435100"/>
            <a:ext cx="5709763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11CBAA-CFE2-48DE-97A4-D9F4890FCF2D}"/>
              </a:ext>
            </a:extLst>
          </p:cNvPr>
          <p:cNvSpPr/>
          <p:nvPr/>
        </p:nvSpPr>
        <p:spPr>
          <a:xfrm>
            <a:off x="4922520" y="3802380"/>
            <a:ext cx="2369820" cy="3505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43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Sign in to 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2E2CBE-3D4B-4B65-974D-01BE619FF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118" y="1435100"/>
            <a:ext cx="5709763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89110E-C943-4AE5-9869-9E864FC9CA7B}"/>
              </a:ext>
            </a:extLst>
          </p:cNvPr>
          <p:cNvSpPr/>
          <p:nvPr/>
        </p:nvSpPr>
        <p:spPr>
          <a:xfrm>
            <a:off x="5201174" y="4412608"/>
            <a:ext cx="1798250" cy="3053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0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6958-0ED8-4DCC-A082-29AD10AF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Sign in to Jira</a:t>
            </a:r>
            <a:endParaRPr lang="ko-KR" alt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0A25834-280E-47B5-AC8F-AAF926DAE7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118" y="1435100"/>
            <a:ext cx="5709763" cy="49657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77653-47F4-4AE7-9EDE-5ED951DDE5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70F392-E191-4EE3-AAD9-D3429514BA1D}"/>
              </a:ext>
            </a:extLst>
          </p:cNvPr>
          <p:cNvSpPr/>
          <p:nvPr/>
        </p:nvSpPr>
        <p:spPr>
          <a:xfrm>
            <a:off x="6593746" y="4739780"/>
            <a:ext cx="662731" cy="251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33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in_2021_ppt">
  <a:themeElements>
    <a:clrScheme name="PIN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70C0"/>
      </a:accent1>
      <a:accent2>
        <a:srgbClr val="FF6600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C00000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in_2021_ppt" id="{EB83E558-6886-420A-92E9-8461A419A075}" vid="{3C2D6CF5-FF57-4EEC-AACE-B2656DF28C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pin_2021_ppt</Template>
  <TotalTime>1172</TotalTime>
  <Words>535</Words>
  <Application>Microsoft Office PowerPoint</Application>
  <PresentationFormat>Widescreen</PresentationFormat>
  <Paragraphs>165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HY헤드라인M</vt:lpstr>
      <vt:lpstr>맑은 고딕</vt:lpstr>
      <vt:lpstr>Arial</vt:lpstr>
      <vt:lpstr>Calibri</vt:lpstr>
      <vt:lpstr>Open Sans</vt:lpstr>
      <vt:lpstr>pin_2021_ppt</vt:lpstr>
      <vt:lpstr>Using Jira Software for Collaboration</vt:lpstr>
      <vt:lpstr>Table of Contents</vt:lpstr>
      <vt:lpstr>Atlassian</vt:lpstr>
      <vt:lpstr>Atlassian</vt:lpstr>
      <vt:lpstr>Enter to Jira</vt:lpstr>
      <vt:lpstr>Sign in to Jira</vt:lpstr>
      <vt:lpstr>Sign in to Jira</vt:lpstr>
      <vt:lpstr>Sign in to Jira</vt:lpstr>
      <vt:lpstr>Sign in to Jira</vt:lpstr>
      <vt:lpstr>Sign in to Jira</vt:lpstr>
      <vt:lpstr>Create Jira project</vt:lpstr>
      <vt:lpstr>Create Jira project</vt:lpstr>
      <vt:lpstr>Create Jira project</vt:lpstr>
      <vt:lpstr>Create Jira project</vt:lpstr>
      <vt:lpstr>Create Jira project</vt:lpstr>
      <vt:lpstr>Create Jira project</vt:lpstr>
      <vt:lpstr>Create Jira project</vt:lpstr>
      <vt:lpstr>Create Jira project</vt:lpstr>
      <vt:lpstr>Create Jira project</vt:lpstr>
      <vt:lpstr>Explore Jira</vt:lpstr>
      <vt:lpstr>Explore Jira</vt:lpstr>
      <vt:lpstr>Explore Jira</vt:lpstr>
      <vt:lpstr>Be a “Jira”</vt:lpstr>
      <vt:lpstr>How Jira works</vt:lpstr>
      <vt:lpstr>How Jira works</vt:lpstr>
      <vt:lpstr>How we’re to use it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How to use Jira</vt:lpstr>
      <vt:lpstr>For later usage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김영현</dc:creator>
  <cp:lastModifiedBy>Bob Kim</cp:lastModifiedBy>
  <cp:revision>30</cp:revision>
  <dcterms:created xsi:type="dcterms:W3CDTF">2022-04-01T01:27:21Z</dcterms:created>
  <dcterms:modified xsi:type="dcterms:W3CDTF">2023-08-23T01:45:07Z</dcterms:modified>
</cp:coreProperties>
</file>

<file path=docProps/thumbnail.jpeg>
</file>